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7" r:id="rId2"/>
    <p:sldId id="263" r:id="rId3"/>
    <p:sldId id="276" r:id="rId4"/>
    <p:sldId id="274" r:id="rId5"/>
  </p:sldIdLst>
  <p:sldSz cx="6858000" cy="9144000" type="screen4x3"/>
  <p:notesSz cx="6858000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HLOFF Annegret (TAXUD)" initials="R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5494"/>
    <a:srgbClr val="2D5EC1"/>
    <a:srgbClr val="3333CC"/>
    <a:srgbClr val="38D4D6"/>
    <a:srgbClr val="FFD624"/>
    <a:srgbClr val="3E6FD2"/>
    <a:srgbClr val="99CCFF"/>
    <a:srgbClr val="009FBA"/>
    <a:srgbClr val="3166CF"/>
    <a:srgbClr val="BDD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1086" autoAdjust="0"/>
  </p:normalViewPr>
  <p:slideViewPr>
    <p:cSldViewPr>
      <p:cViewPr varScale="1">
        <p:scale>
          <a:sx n="84" d="100"/>
          <a:sy n="84" d="100"/>
        </p:scale>
        <p:origin x="300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2850" y="-78"/>
      </p:cViewPr>
      <p:guideLst>
        <p:guide orient="horz" pos="3126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851" y="0"/>
            <a:ext cx="297254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4"/>
            <a:ext cx="297254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851" y="9428164"/>
            <a:ext cx="297254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096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54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851" y="0"/>
            <a:ext cx="297254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33588" y="744538"/>
            <a:ext cx="27924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481" y="4714876"/>
            <a:ext cx="548704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4"/>
            <a:ext cx="297254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851" y="9428164"/>
            <a:ext cx="297254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406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3588" y="744538"/>
            <a:ext cx="27924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786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282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33588" y="744538"/>
            <a:ext cx="2792412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786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500717"/>
            <a:ext cx="6858000" cy="7643283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>
              <a:solidFill>
                <a:schemeClr val="lt1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04964" y="2267744"/>
            <a:ext cx="3402378" cy="2784309"/>
          </a:xfrm>
        </p:spPr>
        <p:txBody>
          <a:bodyPr/>
          <a:lstStyle>
            <a:lvl1pPr>
              <a:defRPr sz="7600">
                <a:solidFill>
                  <a:srgbClr val="FFD624"/>
                </a:solidFill>
              </a:defRPr>
            </a:lvl1pPr>
          </a:lstStyle>
          <a:p>
            <a:r>
              <a:rPr lang="en-GB" dirty="0" smtClean="0"/>
              <a:t>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0658" y="5244075"/>
            <a:ext cx="2808312" cy="2496277"/>
          </a:xfrm>
        </p:spPr>
        <p:txBody>
          <a:bodyPr/>
          <a:lstStyle>
            <a:lvl1pPr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2900" y="8124395"/>
            <a:ext cx="1600200" cy="635000"/>
          </a:xfrm>
        </p:spPr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124395"/>
            <a:ext cx="2171700" cy="635000"/>
          </a:xfrm>
        </p:spPr>
        <p:txBody>
          <a:bodyPr/>
          <a:lstStyle>
            <a:lvl1pPr>
              <a:defRPr dirty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914900" y="8124395"/>
            <a:ext cx="1600200" cy="635000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451" y="8582080"/>
            <a:ext cx="512999" cy="608000"/>
          </a:xfrm>
          <a:prstGeom prst="rect">
            <a:avLst/>
          </a:prstGeom>
        </p:spPr>
      </p:pic>
      <p:pic>
        <p:nvPicPr>
          <p:cNvPr id="11" name="Picture 10" descr="LOGO-CE for Word Positive Taxation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813" y="432022"/>
            <a:ext cx="1359840" cy="18636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47253-C9BC-4251-8AE3-8910CE9253F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98375-5C84-4176-84A5-B6A3E0825F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9194" y="1498600"/>
            <a:ext cx="1544241" cy="65299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1498600"/>
            <a:ext cx="4521994" cy="65299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C7773-6390-40B5-8F3A-46FD9E5B70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"/>
            <a:ext cx="6858000" cy="1318684"/>
          </a:xfrm>
          <a:prstGeom prst="rect">
            <a:avLst/>
          </a:prstGeom>
          <a:solidFill>
            <a:srgbClr val="38D4D6"/>
          </a:solidFill>
          <a:ln>
            <a:solidFill>
              <a:srgbClr val="38D4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235" y="2075029"/>
            <a:ext cx="6172200" cy="12488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42900" y="3515883"/>
            <a:ext cx="6172200" cy="4512635"/>
          </a:xfrm>
        </p:spPr>
        <p:txBody>
          <a:bodyPr/>
          <a:lstStyle>
            <a:lvl1pPr marL="0" indent="-342900">
              <a:buClr>
                <a:srgbClr val="0F5494"/>
              </a:buClr>
              <a:buSzPct val="120000"/>
              <a:buFont typeface="Arial" pitchFamily="34" charset="0"/>
              <a:buChar char="•"/>
              <a:defRPr/>
            </a:lvl1pPr>
            <a:lvl2pPr>
              <a:buClr>
                <a:srgbClr val="009FBA"/>
              </a:buClr>
              <a:defRPr/>
            </a:lvl2pPr>
            <a:lvl3pPr>
              <a:buFontTx/>
              <a:buChar char="-"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pic>
        <p:nvPicPr>
          <p:cNvPr id="15" name="Picture 14" descr="LOGO-CE for Word Negative Taxation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828" y="408001"/>
            <a:ext cx="1213719" cy="166336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370" y="8611519"/>
            <a:ext cx="459000" cy="544000"/>
          </a:xfrm>
          <a:prstGeom prst="rect">
            <a:avLst/>
          </a:prstGeom>
        </p:spPr>
      </p:pic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2900" y="8124395"/>
            <a:ext cx="1600200" cy="635000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124395"/>
            <a:ext cx="2171700" cy="635000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914900" y="8124395"/>
            <a:ext cx="1600200" cy="635000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235" y="633601"/>
            <a:ext cx="6172200" cy="12488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51000" y="2352000"/>
            <a:ext cx="6172200" cy="5292341"/>
          </a:xfrm>
        </p:spPr>
        <p:txBody>
          <a:bodyPr/>
          <a:lstStyle>
            <a:lvl1pPr marL="0" indent="-342900">
              <a:buClr>
                <a:srgbClr val="0F5494"/>
              </a:buClr>
              <a:buSzPct val="120000"/>
              <a:buFont typeface="Arial" pitchFamily="34" charset="0"/>
              <a:buChar char="•"/>
              <a:defRPr/>
            </a:lvl1pPr>
            <a:lvl2pPr>
              <a:buClr>
                <a:srgbClr val="009FBA"/>
              </a:buClr>
              <a:defRPr/>
            </a:lvl2pPr>
            <a:lvl3pPr>
              <a:buFontTx/>
              <a:buChar char="-"/>
              <a:defRPr/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2900" y="8124395"/>
            <a:ext cx="1600200" cy="635000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43150" y="8124395"/>
            <a:ext cx="2171700" cy="635000"/>
          </a:xfrm>
        </p:spPr>
        <p:txBody>
          <a:bodyPr/>
          <a:lstStyle>
            <a:lvl1pPr>
              <a:defRPr dirty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914900" y="8124395"/>
            <a:ext cx="1600200" cy="635000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BB59E6E-B967-488E-B209-8B7FA0D7AF99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26" name="Picture 2" descr="C:\DOCUME~1\lenain\LOCALS~1\Temp\7zE36.tmp\LOGO-CE Landscape Positive TAXUD EN.png"/>
          <p:cNvPicPr>
            <a:picLocks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900" y="7920000"/>
            <a:ext cx="1682100" cy="79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88F9B-71EE-4D5C-B44E-012EF44E925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3183467"/>
            <a:ext cx="3028950" cy="48450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3183467"/>
            <a:ext cx="3028950" cy="48450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6CDD1B-50E0-44E8-82B7-F85F69F6D40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8177A-0CE3-43B6-B11B-ED2E8AEAD8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55DDF-6655-40F2-8D9E-CA15739A7EC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BFC62-E3CF-4012-8A8B-ABF1C18EA02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00BF-55FD-4017-8F82-94A8DE4F57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1235" y="1498601"/>
            <a:ext cx="6172200" cy="1248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183467"/>
            <a:ext cx="6172200" cy="484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dirty="0" smtClean="0"/>
              <a:t>Et </a:t>
            </a:r>
            <a:r>
              <a:rPr lang="fr-BE" dirty="0" err="1" smtClean="0"/>
              <a:t>dolor</a:t>
            </a:r>
            <a:r>
              <a:rPr lang="fr-BE" dirty="0" smtClean="0"/>
              <a:t> </a:t>
            </a:r>
            <a:r>
              <a:rPr lang="fr-BE" dirty="0" err="1" smtClean="0"/>
              <a:t>fragum</a:t>
            </a:r>
            <a:endParaRPr lang="en-GB" dirty="0" smtClean="0"/>
          </a:p>
          <a:p>
            <a:pPr lvl="1"/>
            <a:r>
              <a:rPr lang="en-GB" dirty="0" smtClean="0"/>
              <a:t>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  <a:p>
            <a:pPr lvl="2"/>
            <a:r>
              <a:rPr lang="en-GB" dirty="0" smtClean="0"/>
              <a:t>- Et </a:t>
            </a:r>
            <a:r>
              <a:rPr lang="en-GB" dirty="0" err="1" smtClean="0"/>
              <a:t>dolor</a:t>
            </a:r>
            <a:r>
              <a:rPr lang="en-GB" dirty="0" smtClean="0"/>
              <a:t> </a:t>
            </a:r>
            <a:r>
              <a:rPr lang="en-GB" dirty="0" err="1" smtClean="0"/>
              <a:t>fragum</a:t>
            </a:r>
            <a:endParaRPr lang="en-GB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967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967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967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C8D21B7-B314-438C-91E9-7FF9087DC07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xStyles>
    <p:titleStyle>
      <a:lvl1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F5494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taxation_custom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 smtClean="0"/>
              <a:t>Customs</a:t>
            </a:r>
            <a:endParaRPr lang="en-GB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0648" y="2534665"/>
            <a:ext cx="2808312" cy="2496277"/>
          </a:xfrm>
          <a:solidFill>
            <a:schemeClr val="bg1"/>
          </a:solidFill>
        </p:spPr>
        <p:txBody>
          <a:bodyPr/>
          <a:lstStyle/>
          <a:p>
            <a:pPr indent="0"/>
            <a:r>
              <a:rPr lang="en-GB" sz="2300" cap="all" dirty="0">
                <a:solidFill>
                  <a:srgbClr val="0F5494"/>
                </a:solidFill>
              </a:rPr>
              <a:t>The </a:t>
            </a:r>
            <a:r>
              <a:rPr lang="en-GB" sz="2300" cap="all" dirty="0" smtClean="0">
                <a:solidFill>
                  <a:srgbClr val="0F5494"/>
                </a:solidFill>
              </a:rPr>
              <a:t>EU </a:t>
            </a:r>
            <a:r>
              <a:rPr lang="en-GB" sz="2300" cap="all" dirty="0" err="1" smtClean="0">
                <a:solidFill>
                  <a:srgbClr val="0F5494"/>
                </a:solidFill>
              </a:rPr>
              <a:t>AuthOrised</a:t>
            </a:r>
            <a:r>
              <a:rPr lang="en-GB" sz="2300" cap="all" dirty="0" smtClean="0">
                <a:solidFill>
                  <a:srgbClr val="0F5494"/>
                </a:solidFill>
              </a:rPr>
              <a:t> ECONOMIC </a:t>
            </a:r>
            <a:r>
              <a:rPr lang="en-GB" sz="2300" cap="small" dirty="0" smtClean="0">
                <a:solidFill>
                  <a:srgbClr val="0F5494"/>
                </a:solidFill>
              </a:rPr>
              <a:t>OPERATOR (AEO</a:t>
            </a:r>
            <a:r>
              <a:rPr lang="en-GB" sz="2300" cap="all" dirty="0" smtClean="0">
                <a:solidFill>
                  <a:srgbClr val="0F5494"/>
                </a:solidFill>
              </a:rPr>
              <a:t>)</a:t>
            </a:r>
            <a:br>
              <a:rPr lang="en-GB" sz="2300" cap="all" dirty="0" smtClean="0">
                <a:solidFill>
                  <a:srgbClr val="0F5494"/>
                </a:solidFill>
              </a:rPr>
            </a:br>
            <a:r>
              <a:rPr lang="en-GB" sz="2300" cap="all" dirty="0" smtClean="0">
                <a:solidFill>
                  <a:srgbClr val="0F5494"/>
                </a:solidFill>
              </a:rPr>
              <a:t>PROGRAMME</a:t>
            </a:r>
          </a:p>
          <a:p>
            <a:pPr indent="0"/>
            <a:endParaRPr lang="en-GB" sz="2300" cap="all" dirty="0">
              <a:solidFill>
                <a:srgbClr val="0F5494"/>
              </a:solidFill>
            </a:endParaRPr>
          </a:p>
          <a:p>
            <a:endParaRPr lang="en-GB" dirty="0"/>
          </a:p>
        </p:txBody>
      </p:sp>
      <p:pic>
        <p:nvPicPr>
          <p:cNvPr id="4" name="Picture 3" descr="C:\Users\mollesa\Desktop\AEO Logo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5005681"/>
            <a:ext cx="2520280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780928" y="4865589"/>
            <a:ext cx="3528392" cy="222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F5494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lvl="2" indent="0"/>
            <a:endParaRPr lang="en-GB" sz="1800" b="0" dirty="0" smtClean="0">
              <a:solidFill>
                <a:srgbClr val="0F5494"/>
              </a:solidFill>
            </a:endParaRPr>
          </a:p>
          <a:p>
            <a:pPr marL="0" lvl="2" indent="0"/>
            <a:r>
              <a:rPr lang="en-GB" sz="1800" b="0" dirty="0" smtClean="0">
                <a:solidFill>
                  <a:srgbClr val="0F5494"/>
                </a:solidFill>
              </a:rPr>
              <a:t>Customs-to-Business partnership for supply chain security and trade </a:t>
            </a:r>
            <a:r>
              <a:rPr lang="en-GB" sz="1800" b="0" dirty="0">
                <a:solidFill>
                  <a:srgbClr val="0F5494"/>
                </a:solidFill>
              </a:rPr>
              <a:t>facilitation</a:t>
            </a:r>
            <a:endParaRPr lang="en-GB" sz="1800" b="0" dirty="0"/>
          </a:p>
        </p:txBody>
      </p:sp>
    </p:spTree>
    <p:extLst>
      <p:ext uri="{BB962C8B-B14F-4D97-AF65-F5344CB8AC3E}">
        <p14:creationId xmlns:p14="http://schemas.microsoft.com/office/powerpoint/2010/main" val="4057143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5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330329" y="3059832"/>
            <a:ext cx="6177968" cy="2369880"/>
          </a:xfr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endParaRPr lang="en-US" sz="1400" b="1" i="0" u="sng" kern="1200" dirty="0" smtClean="0">
              <a:solidFill>
                <a:schemeClr val="bg1"/>
              </a:solidFill>
            </a:endParaRPr>
          </a:p>
          <a:p>
            <a:pPr marL="0" indent="0" algn="ctr">
              <a:spcBef>
                <a:spcPct val="0"/>
              </a:spcBef>
              <a:buNone/>
            </a:pPr>
            <a:r>
              <a:rPr lang="en-US" sz="1600" b="1" i="0" u="sng" kern="1200" dirty="0" smtClean="0">
                <a:solidFill>
                  <a:schemeClr val="bg1"/>
                </a:solidFill>
              </a:rPr>
              <a:t>Two types of authorisations</a:t>
            </a:r>
            <a:endParaRPr lang="en-US" sz="1600" b="1" i="0" u="sng" kern="1200" dirty="0">
              <a:solidFill>
                <a:schemeClr val="bg1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endParaRPr lang="en-GB" sz="1400" b="1" i="0" strike="sngStrike" kern="1200" dirty="0">
              <a:solidFill>
                <a:schemeClr val="bg1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en-GB" sz="1300" b="1" i="0" kern="1200" dirty="0" smtClean="0">
                <a:solidFill>
                  <a:schemeClr val="bg1"/>
                </a:solidFill>
              </a:rPr>
              <a:t>The AEOC (Customs Simplifications) enjoys </a:t>
            </a:r>
            <a:r>
              <a:rPr lang="en-GB" sz="1300" b="1" i="0" kern="1200" dirty="0">
                <a:solidFill>
                  <a:schemeClr val="bg1"/>
                </a:solidFill>
              </a:rPr>
              <a:t>easier admittance to simplifications under the customs </a:t>
            </a:r>
            <a:r>
              <a:rPr lang="en-GB" sz="1300" b="1" i="0" kern="1200" dirty="0" smtClean="0">
                <a:solidFill>
                  <a:schemeClr val="bg1"/>
                </a:solidFill>
              </a:rPr>
              <a:t>legislation</a:t>
            </a:r>
            <a:r>
              <a:rPr lang="en-GB" sz="1300" b="1" i="0" kern="1200" dirty="0">
                <a:solidFill>
                  <a:schemeClr val="bg1"/>
                </a:solidFill>
              </a:rPr>
              <a:t>. </a:t>
            </a:r>
          </a:p>
          <a:p>
            <a:pPr marL="0" indent="0" algn="just">
              <a:spcBef>
                <a:spcPct val="0"/>
              </a:spcBef>
              <a:buNone/>
            </a:pPr>
            <a:endParaRPr lang="en-GB" sz="1300" b="1" i="0" kern="1200" dirty="0">
              <a:solidFill>
                <a:schemeClr val="bg1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en-GB" sz="1300" b="1" i="0" kern="1200" dirty="0" smtClean="0">
                <a:solidFill>
                  <a:schemeClr val="bg1"/>
                </a:solidFill>
              </a:rPr>
              <a:t>The AEOS (Security </a:t>
            </a:r>
            <a:r>
              <a:rPr lang="en-GB" sz="1300" b="1" i="0" kern="1200" dirty="0">
                <a:solidFill>
                  <a:schemeClr val="bg1"/>
                </a:solidFill>
              </a:rPr>
              <a:t>and </a:t>
            </a:r>
            <a:r>
              <a:rPr lang="en-GB" sz="1300" b="1" i="0" kern="1200" dirty="0" smtClean="0">
                <a:solidFill>
                  <a:schemeClr val="bg1"/>
                </a:solidFill>
              </a:rPr>
              <a:t>Safety) benefits </a:t>
            </a:r>
            <a:r>
              <a:rPr lang="en-GB" sz="1300" b="1" i="0" kern="1200" dirty="0">
                <a:solidFill>
                  <a:schemeClr val="bg1"/>
                </a:solidFill>
              </a:rPr>
              <a:t>from </a:t>
            </a:r>
            <a:r>
              <a:rPr lang="en-GB" sz="1300" b="1" i="0" kern="1200" dirty="0" smtClean="0">
                <a:solidFill>
                  <a:schemeClr val="bg1"/>
                </a:solidFill>
              </a:rPr>
              <a:t>a reduction of security and safety controls upon entry and exit.</a:t>
            </a:r>
            <a:endParaRPr lang="en-GB" sz="1300" b="1" i="0" kern="1200" dirty="0">
              <a:solidFill>
                <a:schemeClr val="bg1"/>
              </a:solidFill>
            </a:endParaRPr>
          </a:p>
          <a:p>
            <a:pPr algn="just">
              <a:spcBef>
                <a:spcPct val="0"/>
              </a:spcBef>
            </a:pPr>
            <a:endParaRPr lang="en-GB" sz="1300" b="1" i="0" kern="1200" dirty="0" smtClean="0">
              <a:solidFill>
                <a:schemeClr val="bg1"/>
              </a:solidFill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en-GB" sz="1300" b="1" i="0" kern="1200" dirty="0" smtClean="0">
                <a:solidFill>
                  <a:schemeClr val="bg1"/>
                </a:solidFill>
              </a:rPr>
              <a:t>The AEOC </a:t>
            </a:r>
            <a:r>
              <a:rPr lang="en-GB" sz="1300" b="1" i="0" kern="1200" dirty="0">
                <a:solidFill>
                  <a:schemeClr val="bg1"/>
                </a:solidFill>
              </a:rPr>
              <a:t>and </a:t>
            </a:r>
            <a:r>
              <a:rPr lang="en-GB" sz="1300" b="1" i="0" kern="1200" dirty="0" smtClean="0">
                <a:solidFill>
                  <a:schemeClr val="bg1"/>
                </a:solidFill>
              </a:rPr>
              <a:t>AEOS authorisations may </a:t>
            </a:r>
            <a:r>
              <a:rPr lang="en-GB" sz="1300" b="1" i="0" kern="1200" dirty="0">
                <a:solidFill>
                  <a:schemeClr val="bg1"/>
                </a:solidFill>
              </a:rPr>
              <a:t>be held at the same time resulting in one combined authorisation</a:t>
            </a:r>
            <a:r>
              <a:rPr lang="en-GB" sz="1300" b="1" i="0" kern="1200" dirty="0" smtClean="0">
                <a:solidFill>
                  <a:schemeClr val="bg1"/>
                </a:solidFill>
              </a:rPr>
              <a:t>.</a:t>
            </a:r>
            <a:endParaRPr lang="en-GB" sz="1400" b="1" i="0" strike="sngStrike" kern="1200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3775" y="251520"/>
            <a:ext cx="6183241" cy="25699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ctr">
              <a:defRPr sz="1400" u="sng">
                <a:solidFill>
                  <a:schemeClr val="bg1"/>
                </a:solidFill>
              </a:defRPr>
            </a:lvl1pPr>
          </a:lstStyle>
          <a:p>
            <a:endParaRPr lang="en-GB" dirty="0"/>
          </a:p>
          <a:p>
            <a:r>
              <a:rPr lang="en-GB" sz="1600" dirty="0" smtClean="0">
                <a:latin typeface="+mn-lt"/>
              </a:rPr>
              <a:t>What </a:t>
            </a:r>
            <a:r>
              <a:rPr lang="en-GB" sz="1600" dirty="0">
                <a:latin typeface="+mn-lt"/>
              </a:rPr>
              <a:t>is the AEO programme?</a:t>
            </a:r>
          </a:p>
          <a:p>
            <a:pPr algn="l"/>
            <a:endParaRPr lang="en-GB" u="none" dirty="0">
              <a:latin typeface="+mn-lt"/>
            </a:endParaRPr>
          </a:p>
          <a:p>
            <a:pPr algn="just"/>
            <a:r>
              <a:rPr lang="en-GB" sz="1300" u="none" dirty="0">
                <a:latin typeface="+mn-lt"/>
                <a:cs typeface="Arial" panose="020B0604020202020204" pitchFamily="34" charset="0"/>
              </a:rPr>
              <a:t>The AEO concept is based on the Customs-to-Business partnership introduced by the World Customs Organisation (WCO). </a:t>
            </a:r>
            <a:endParaRPr lang="en-GB" sz="1300" u="none" dirty="0" smtClean="0">
              <a:latin typeface="+mn-lt"/>
              <a:cs typeface="Arial" panose="020B0604020202020204" pitchFamily="34" charset="0"/>
            </a:endParaRPr>
          </a:p>
          <a:p>
            <a:pPr algn="just"/>
            <a:endParaRPr lang="en-GB" sz="1300" u="none" dirty="0">
              <a:latin typeface="+mn-lt"/>
              <a:cs typeface="Arial" panose="020B0604020202020204" pitchFamily="34" charset="0"/>
            </a:endParaRPr>
          </a:p>
          <a:p>
            <a:pPr algn="just"/>
            <a:r>
              <a:rPr lang="en-GB" sz="1300" u="none" dirty="0" smtClean="0">
                <a:latin typeface="+mn-lt"/>
                <a:cs typeface="Arial" panose="020B0604020202020204" pitchFamily="34" charset="0"/>
              </a:rPr>
              <a:t>Under the EU law, AEOs are economic operators who </a:t>
            </a:r>
            <a:r>
              <a:rPr lang="en-GB" sz="1300" u="none" dirty="0">
                <a:latin typeface="+mn-lt"/>
                <a:cs typeface="Arial" panose="020B0604020202020204" pitchFamily="34" charset="0"/>
              </a:rPr>
              <a:t>meet a </a:t>
            </a:r>
            <a:r>
              <a:rPr lang="en-GB" sz="1300" u="none" dirty="0" smtClean="0">
                <a:latin typeface="+mn-lt"/>
                <a:cs typeface="Arial" panose="020B0604020202020204" pitchFamily="34" charset="0"/>
              </a:rPr>
              <a:t>set of criteria and voluntarily require AEO status. They work </a:t>
            </a:r>
            <a:r>
              <a:rPr lang="en-GB" sz="1300" u="none" dirty="0">
                <a:latin typeface="+mn-lt"/>
                <a:cs typeface="Arial" panose="020B0604020202020204" pitchFamily="34" charset="0"/>
              </a:rPr>
              <a:t>in close cooperation with customs authorities to assure the common objective of supply chain security and are entitled to enjoy benefits throughout the EU</a:t>
            </a:r>
            <a:r>
              <a:rPr lang="en-GB" sz="1300" u="none" dirty="0" smtClean="0">
                <a:latin typeface="+mn-lt"/>
                <a:cs typeface="Arial" panose="020B0604020202020204" pitchFamily="34" charset="0"/>
              </a:rPr>
              <a:t>.</a:t>
            </a:r>
            <a:endParaRPr lang="en-GB" sz="1200" u="none" dirty="0">
              <a:latin typeface="+mn-lt"/>
            </a:endParaRPr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714322"/>
              </p:ext>
            </p:extLst>
          </p:nvPr>
        </p:nvGraphicFramePr>
        <p:xfrm>
          <a:off x="326262" y="6109259"/>
          <a:ext cx="6143439" cy="2786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6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39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26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4960"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Conditions</a:t>
                      </a:r>
                      <a:r>
                        <a:rPr lang="en-GB" sz="1000" baseline="0" noProof="0" dirty="0" smtClean="0">
                          <a:solidFill>
                            <a:srgbClr val="0F5494"/>
                          </a:solidFill>
                        </a:rPr>
                        <a:t> and c</a:t>
                      </a:r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riteria</a:t>
                      </a:r>
                      <a:r>
                        <a:rPr lang="en-GB" sz="1000" baseline="0" noProof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</a:p>
                  </a:txBody>
                  <a:tcPr marL="91423" marR="91423"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AEOC 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AEOS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466">
                <a:tc>
                  <a:txBody>
                    <a:bodyPr/>
                    <a:lstStyle/>
                    <a:p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Economic Operator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141">
                <a:tc>
                  <a:txBody>
                    <a:bodyPr/>
                    <a:lstStyle/>
                    <a:p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Established in the EU Customs Territory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7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 smtClean="0">
                          <a:solidFill>
                            <a:srgbClr val="0F5494"/>
                          </a:solidFill>
                          <a:latin typeface="+mn-lt"/>
                          <a:ea typeface="+mn-ea"/>
                          <a:cs typeface="+mn-cs"/>
                        </a:rPr>
                        <a:t>Compliance</a:t>
                      </a:r>
                      <a:r>
                        <a:rPr lang="en-US" sz="1000" kern="1200" noProof="0" dirty="0" smtClean="0">
                          <a:solidFill>
                            <a:srgbClr val="0F5494"/>
                          </a:solidFill>
                          <a:latin typeface="+mn-lt"/>
                          <a:ea typeface="+mn-ea"/>
                          <a:cs typeface="+mn-cs"/>
                        </a:rPr>
                        <a:t> with customs legislation and taxation rules and absence of criminal offences related to the economic activity</a:t>
                      </a:r>
                      <a:endParaRPr lang="en-GB" sz="1000" kern="1200" noProof="0" dirty="0">
                        <a:solidFill>
                          <a:srgbClr val="0F549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713">
                <a:tc>
                  <a:txBody>
                    <a:bodyPr/>
                    <a:lstStyle/>
                    <a:p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Appropriate Record Keeping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713">
                <a:tc>
                  <a:txBody>
                    <a:bodyPr/>
                    <a:lstStyle/>
                    <a:p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Financial Solvency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136">
                <a:tc>
                  <a:txBody>
                    <a:bodyPr/>
                    <a:lstStyle/>
                    <a:p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Practical Standards of Competence or Professional</a:t>
                      </a:r>
                      <a:r>
                        <a:rPr lang="en-GB" sz="1000" baseline="0" noProof="0" dirty="0" smtClean="0">
                          <a:solidFill>
                            <a:srgbClr val="0F5494"/>
                          </a:solidFill>
                        </a:rPr>
                        <a:t> Qualifications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9431">
                <a:tc>
                  <a:txBody>
                    <a:bodyPr/>
                    <a:lstStyle/>
                    <a:p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Security &amp; Safety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noProof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en-GB" sz="1000" noProof="0" dirty="0">
                        <a:solidFill>
                          <a:srgbClr val="0F5494"/>
                        </a:solidFill>
                      </a:endParaRPr>
                    </a:p>
                  </a:txBody>
                  <a:tcPr marL="91423" marR="91423" marT="45703" marB="457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2495" y="5745614"/>
            <a:ext cx="62458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u="sng" dirty="0" smtClean="0">
                <a:solidFill>
                  <a:schemeClr val="bg1"/>
                </a:solidFill>
                <a:latin typeface="+mn-lt"/>
              </a:rPr>
              <a:t>What </a:t>
            </a:r>
            <a:r>
              <a:rPr lang="en-GB" sz="1600" u="sng" dirty="0">
                <a:solidFill>
                  <a:schemeClr val="bg1"/>
                </a:solidFill>
                <a:latin typeface="+mn-lt"/>
              </a:rPr>
              <a:t>are the </a:t>
            </a:r>
            <a:r>
              <a:rPr lang="en-GB" sz="1600" u="sng" dirty="0" smtClean="0">
                <a:solidFill>
                  <a:schemeClr val="bg1"/>
                </a:solidFill>
                <a:latin typeface="+mn-lt"/>
              </a:rPr>
              <a:t>conditions and criteria? </a:t>
            </a:r>
            <a:endParaRPr lang="en-GB" sz="16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5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115616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32656" y="623174"/>
            <a:ext cx="6264696" cy="26161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Clr>
                <a:srgbClr val="0F5494"/>
              </a:buClr>
              <a:buFontTx/>
              <a:buChar char="•"/>
            </a:pPr>
            <a:endParaRPr lang="en-GB" sz="1600" u="sng" dirty="0" smtClean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buClr>
                <a:srgbClr val="0F5494"/>
              </a:buClr>
              <a:buFontTx/>
              <a:buChar char="•"/>
            </a:pPr>
            <a:r>
              <a:rPr lang="en-GB" sz="1600" u="sng" dirty="0" smtClean="0">
                <a:solidFill>
                  <a:schemeClr val="bg1"/>
                </a:solidFill>
                <a:latin typeface="+mn-lt"/>
              </a:rPr>
              <a:t>How </a:t>
            </a:r>
            <a:r>
              <a:rPr lang="en-GB" sz="1600" u="sng" dirty="0">
                <a:solidFill>
                  <a:schemeClr val="bg1"/>
                </a:solidFill>
                <a:latin typeface="+mn-lt"/>
              </a:rPr>
              <a:t>to apply for an AEO status?</a:t>
            </a:r>
            <a:r>
              <a:rPr lang="en-GB" sz="1400" u="sng" dirty="0">
                <a:solidFill>
                  <a:schemeClr val="bg1"/>
                </a:solidFill>
                <a:latin typeface="+mn-lt"/>
              </a:rPr>
              <a:t/>
            </a:r>
            <a:br>
              <a:rPr lang="en-GB" sz="1400" u="sng" dirty="0">
                <a:solidFill>
                  <a:schemeClr val="bg1"/>
                </a:solidFill>
                <a:latin typeface="+mn-lt"/>
              </a:rPr>
            </a:br>
            <a:endParaRPr lang="en-GB" sz="1400" u="sng" dirty="0">
              <a:solidFill>
                <a:schemeClr val="bg1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Any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economic operator established in the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customs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territory of the Union who is part of the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international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supply chain and is involved in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customs-related operations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can apply for an AEO status.</a:t>
            </a:r>
          </a:p>
          <a:p>
            <a:pPr marL="342900" indent="-342900" algn="just">
              <a:buClr>
                <a:srgbClr val="0F5494"/>
              </a:buClr>
              <a:buFont typeface="Arial" panose="020B0604020202020204" pitchFamily="34" charset="0"/>
              <a:buChar char="•"/>
            </a:pPr>
            <a:endParaRPr lang="fr-BE" sz="1300" dirty="0">
              <a:solidFill>
                <a:schemeClr val="bg1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The application has to be submitted with a self-assessment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q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uestionnaire in the Member State where the main accounts for Customs purposes are held  or accessible, and where Customs activities are carried out.</a:t>
            </a:r>
            <a:r>
              <a:rPr lang="en-GB" sz="1300" b="0" dirty="0" smtClean="0">
                <a:solidFill>
                  <a:srgbClr val="0F5494"/>
                </a:solidFill>
                <a:latin typeface="+mn-lt"/>
              </a:rPr>
              <a:t>ly </a:t>
            </a:r>
            <a:r>
              <a:rPr lang="en-GB" sz="1400" b="0" dirty="0">
                <a:solidFill>
                  <a:srgbClr val="0F5494"/>
                </a:solidFill>
              </a:rPr>
              <a:t>for an AEO </a:t>
            </a:r>
            <a:r>
              <a:rPr lang="en-GB" sz="1400" b="0" dirty="0" smtClean="0">
                <a:solidFill>
                  <a:srgbClr val="0F5494"/>
                </a:solidFill>
              </a:rPr>
              <a:t>status.</a:t>
            </a:r>
            <a:endParaRPr lang="en-GB" sz="1400" b="0" dirty="0">
              <a:solidFill>
                <a:srgbClr val="0F5494"/>
              </a:solidFill>
            </a:endParaRPr>
          </a:p>
        </p:txBody>
      </p:sp>
      <p:graphicFrame>
        <p:nvGraphicFramePr>
          <p:cNvPr id="8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624823"/>
              </p:ext>
            </p:extLst>
          </p:nvPr>
        </p:nvGraphicFramePr>
        <p:xfrm>
          <a:off x="332656" y="3838323"/>
          <a:ext cx="6038379" cy="4446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1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5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0216"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err="1" smtClean="0">
                          <a:solidFill>
                            <a:srgbClr val="0F5494"/>
                          </a:solidFill>
                        </a:rPr>
                        <a:t>Benefit</a:t>
                      </a:r>
                      <a:endParaRPr lang="de-DE" sz="110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solidFill>
                            <a:srgbClr val="0F5494"/>
                          </a:solidFill>
                        </a:rPr>
                        <a:t>AEOC </a:t>
                      </a:r>
                      <a:endParaRPr lang="de-DE" sz="110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 smtClean="0">
                          <a:solidFill>
                            <a:srgbClr val="0F5494"/>
                          </a:solidFill>
                        </a:rPr>
                        <a:t>AEOS</a:t>
                      </a:r>
                      <a:endParaRPr lang="de-DE" sz="110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693">
                <a:tc>
                  <a:txBody>
                    <a:bodyPr/>
                    <a:lstStyle/>
                    <a:p>
                      <a: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Easier admittance to customs simplifications 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80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Fewer physical and document-based controls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related to security &amp;</a:t>
                      </a:r>
                      <a:r>
                        <a:rPr lang="de-DE" sz="1000" b="0" baseline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safety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-</a:t>
                      </a:r>
                      <a:r>
                        <a:rPr lang="de-DE" sz="1000" b="0" baseline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related to other customs legislation</a:t>
                      </a:r>
                      <a:endParaRPr lang="en-US" sz="1000" b="0" kern="1200" dirty="0" smtClean="0">
                        <a:solidFill>
                          <a:srgbClr val="0F5494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6638">
                <a:tc>
                  <a:txBody>
                    <a:bodyPr/>
                    <a:lstStyle/>
                    <a:p>
                      <a: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 notification in case of selection for physical control (related to safety and security)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5369">
                <a:tc>
                  <a:txBody>
                    <a:bodyPr/>
                    <a:lstStyle/>
                    <a:p>
                      <a: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 notification in case of selection for customs control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related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to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security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&amp;</a:t>
                      </a:r>
                      <a:r>
                        <a:rPr lang="de-DE" sz="1000" b="0" baseline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safety</a:t>
                      </a:r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-</a:t>
                      </a:r>
                      <a:r>
                        <a:rPr lang="de-DE" sz="1000" b="0" baseline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related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to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other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customs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legislation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6322">
                <a:tc>
                  <a:txBody>
                    <a:bodyPr/>
                    <a:lstStyle/>
                    <a:p>
                      <a: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Priority treatment if selected for control</a:t>
                      </a:r>
                      <a:b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1029">
                <a:tc>
                  <a:txBody>
                    <a:bodyPr/>
                    <a:lstStyle/>
                    <a:p>
                      <a:r>
                        <a:rPr lang="en-US" sz="1000" b="0" kern="1200" dirty="0" smtClean="0">
                          <a:solidFill>
                            <a:srgbClr val="0F5494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Possibility to request a specific place for customs controls</a:t>
                      </a: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 smtClean="0">
                        <a:solidFill>
                          <a:srgbClr val="0F5494"/>
                        </a:solidFill>
                      </a:endParaRPr>
                    </a:p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5498">
                <a:tc>
                  <a:txBody>
                    <a:bodyPr/>
                    <a:lstStyle/>
                    <a:p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Indirect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benefits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6982">
                <a:tc>
                  <a:txBody>
                    <a:bodyPr/>
                    <a:lstStyle/>
                    <a:p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Mutual Recognition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with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</a:t>
                      </a:r>
                      <a:r>
                        <a:rPr lang="de-DE" sz="1000" b="0" dirty="0" err="1" smtClean="0">
                          <a:solidFill>
                            <a:srgbClr val="0F5494"/>
                          </a:solidFill>
                        </a:rPr>
                        <a:t>third</a:t>
                      </a:r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 countries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="0" dirty="0" smtClean="0">
                          <a:solidFill>
                            <a:srgbClr val="0F5494"/>
                          </a:solidFill>
                        </a:rPr>
                        <a:t>X</a:t>
                      </a:r>
                      <a:endParaRPr lang="de-DE" sz="1000" b="0" dirty="0">
                        <a:solidFill>
                          <a:srgbClr val="0F5494"/>
                        </a:solidFill>
                      </a:endParaRPr>
                    </a:p>
                  </a:txBody>
                  <a:tcPr marL="91429" marR="91429" marT="45728" marB="4572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32656" y="3328119"/>
            <a:ext cx="6245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u="sng" dirty="0" smtClean="0">
                <a:solidFill>
                  <a:schemeClr val="bg1"/>
                </a:solidFill>
              </a:rPr>
              <a:t>What </a:t>
            </a:r>
            <a:r>
              <a:rPr lang="en-GB" sz="1400" u="sng" dirty="0">
                <a:solidFill>
                  <a:schemeClr val="bg1"/>
                </a:solidFill>
              </a:rPr>
              <a:t>are the </a:t>
            </a:r>
            <a:r>
              <a:rPr lang="en-GB" sz="1400" u="sng" dirty="0" smtClean="0">
                <a:solidFill>
                  <a:schemeClr val="bg1"/>
                </a:solidFill>
              </a:rPr>
              <a:t>benefits? 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26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54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0749" y="5761871"/>
            <a:ext cx="6120680" cy="27546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Clr>
                <a:srgbClr val="0F5494"/>
              </a:buClr>
              <a:buChar char="•"/>
            </a:pPr>
            <a:endParaRPr lang="en-GB" sz="1400" dirty="0" smtClean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buClr>
                <a:srgbClr val="0F5494"/>
              </a:buClr>
              <a:buChar char="•"/>
            </a:pPr>
            <a:r>
              <a:rPr lang="en-GB" sz="1600" u="sng" dirty="0">
                <a:solidFill>
                  <a:schemeClr val="bg1"/>
                </a:solidFill>
                <a:latin typeface="+mn-lt"/>
              </a:rPr>
              <a:t>On the European Commission TAXUD Website </a:t>
            </a:r>
          </a:p>
          <a:p>
            <a:pPr marL="342900" indent="-342900">
              <a:buClr>
                <a:srgbClr val="0F5494"/>
              </a:buClr>
              <a:buChar char="•"/>
            </a:pPr>
            <a:endParaRPr lang="en-GB" sz="1600" u="sng" dirty="0">
              <a:solidFill>
                <a:schemeClr val="bg1"/>
              </a:solidFill>
              <a:latin typeface="+mn-lt"/>
            </a:endParaRPr>
          </a:p>
          <a:p>
            <a:pPr>
              <a:buClr>
                <a:srgbClr val="0F5494"/>
              </a:buClr>
            </a:pPr>
            <a:r>
              <a:rPr lang="en-GB" sz="1300" dirty="0">
                <a:solidFill>
                  <a:srgbClr val="38D4D6"/>
                </a:solidFill>
                <a:latin typeface="+mn-lt"/>
                <a:hlinkClick r:id="rId3"/>
              </a:rPr>
              <a:t>http://</a:t>
            </a:r>
            <a:r>
              <a:rPr lang="en-GB" sz="1300" dirty="0" smtClean="0">
                <a:solidFill>
                  <a:srgbClr val="38D4D6"/>
                </a:solidFill>
                <a:latin typeface="+mn-lt"/>
                <a:hlinkClick r:id="rId3"/>
              </a:rPr>
              <a:t>ec.europa.eu/taxation_customs</a:t>
            </a:r>
            <a:endParaRPr lang="en-GB" sz="1300" dirty="0" smtClean="0">
              <a:solidFill>
                <a:srgbClr val="38D4D6"/>
              </a:solidFill>
              <a:latin typeface="+mn-lt"/>
            </a:endParaRPr>
          </a:p>
          <a:p>
            <a:pPr>
              <a:buClr>
                <a:srgbClr val="0F5494"/>
              </a:buClr>
            </a:pPr>
            <a:endParaRPr lang="en-GB" sz="1300" dirty="0">
              <a:solidFill>
                <a:schemeClr val="bg1"/>
              </a:solidFill>
              <a:latin typeface="+mn-lt"/>
            </a:endParaRPr>
          </a:p>
          <a:p>
            <a:pPr>
              <a:buClr>
                <a:srgbClr val="0F5494"/>
              </a:buClr>
            </a:pPr>
            <a:r>
              <a:rPr lang="en-GB" sz="1300" dirty="0">
                <a:solidFill>
                  <a:schemeClr val="bg1"/>
                </a:solidFill>
                <a:latin typeface="+mn-lt"/>
              </a:rPr>
              <a:t>Y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ou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can find detailed information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about:</a:t>
            </a:r>
          </a:p>
          <a:p>
            <a:pPr marL="285750" indent="-285750"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The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AEO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Programme</a:t>
            </a:r>
          </a:p>
          <a:p>
            <a:pPr marL="285750" indent="-285750"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AEO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Legislation, AEO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Guidelines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and AEO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eLearning</a:t>
            </a:r>
          </a:p>
          <a:p>
            <a:pPr marL="285750" indent="-285750">
              <a:buClr>
                <a:srgbClr val="0F5494"/>
              </a:buClr>
              <a:buFont typeface="Arial" panose="020B0604020202020204" pitchFamily="34" charset="0"/>
              <a:buChar char="•"/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AEO </a:t>
            </a:r>
            <a:r>
              <a:rPr lang="en-GB" sz="1300">
                <a:solidFill>
                  <a:schemeClr val="bg1"/>
                </a:solidFill>
                <a:latin typeface="+mn-lt"/>
              </a:rPr>
              <a:t>contact </a:t>
            </a:r>
            <a:r>
              <a:rPr lang="en-GB" sz="1300" smtClean="0">
                <a:solidFill>
                  <a:schemeClr val="bg1"/>
                </a:solidFill>
                <a:latin typeface="+mn-lt"/>
              </a:rPr>
              <a:t>points</a:t>
            </a:r>
            <a:br>
              <a:rPr lang="en-GB" sz="1300" smtClean="0">
                <a:solidFill>
                  <a:schemeClr val="bg1"/>
                </a:solidFill>
                <a:latin typeface="+mn-lt"/>
              </a:rPr>
            </a:br>
            <a:r>
              <a:rPr lang="en-GB" sz="1300" smtClean="0">
                <a:solidFill>
                  <a:schemeClr val="bg1"/>
                </a:solidFill>
                <a:latin typeface="+mn-lt"/>
              </a:rPr>
              <a:t>etc.</a:t>
            </a:r>
            <a:endParaRPr lang="en-GB" sz="1300" dirty="0">
              <a:solidFill>
                <a:schemeClr val="bg1"/>
              </a:solidFill>
              <a:latin typeface="+mn-lt"/>
            </a:endParaRPr>
          </a:p>
          <a:p>
            <a:pPr marL="342900" indent="-342900">
              <a:buClr>
                <a:srgbClr val="0F5494"/>
              </a:buClr>
              <a:buChar char="•"/>
            </a:pPr>
            <a:r>
              <a:rPr lang="en-GB" sz="1200" dirty="0" smtClean="0">
                <a:solidFill>
                  <a:schemeClr val="bg1"/>
                </a:solidFill>
              </a:rPr>
              <a:t/>
            </a:r>
            <a:br>
              <a:rPr lang="en-GB" sz="1200" dirty="0" smtClean="0">
                <a:solidFill>
                  <a:schemeClr val="bg1"/>
                </a:solidFill>
              </a:rPr>
            </a:br>
            <a:endParaRPr lang="en-GB" sz="1200" dirty="0" smtClean="0">
              <a:solidFill>
                <a:schemeClr val="bg1"/>
              </a:solidFill>
            </a:endParaRPr>
          </a:p>
          <a:p>
            <a:pPr>
              <a:buClr>
                <a:srgbClr val="0F5494"/>
              </a:buClr>
            </a:pPr>
            <a:r>
              <a:rPr lang="en-GB" sz="1200" dirty="0" smtClean="0">
                <a:solidFill>
                  <a:srgbClr val="FFC000"/>
                </a:solidFill>
              </a:rPr>
              <a:t>	</a:t>
            </a:r>
            <a:endParaRPr lang="en-GB" sz="1400" b="0" dirty="0">
              <a:solidFill>
                <a:srgbClr val="0F5494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0749" y="3779912"/>
            <a:ext cx="6133653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Clr>
                <a:srgbClr val="0F5494"/>
              </a:buClr>
              <a:buFontTx/>
              <a:buChar char="•"/>
            </a:pPr>
            <a:endParaRPr lang="en-GB" sz="1600" u="sng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marL="342900" indent="-342900" algn="ctr">
              <a:buClr>
                <a:srgbClr val="0F5494"/>
              </a:buClr>
              <a:buFontTx/>
              <a:buChar char="•"/>
            </a:pPr>
            <a:r>
              <a:rPr lang="en-GB" sz="1600" u="sng" dirty="0" smtClean="0">
                <a:solidFill>
                  <a:schemeClr val="bg1"/>
                </a:solidFill>
                <a:latin typeface="+mn-lt"/>
              </a:rPr>
              <a:t>Cooperation with other Government Authorities</a:t>
            </a:r>
          </a:p>
          <a:p>
            <a:pPr marL="342900" indent="-342900" algn="ctr">
              <a:buClr>
                <a:srgbClr val="0F5494"/>
              </a:buClr>
              <a:buFontTx/>
              <a:buChar char="•"/>
            </a:pPr>
            <a:endParaRPr lang="fr-BE" sz="1400" u="sng" dirty="0">
              <a:solidFill>
                <a:schemeClr val="bg1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300" dirty="0">
                <a:solidFill>
                  <a:schemeClr val="bg1"/>
                </a:solidFill>
                <a:latin typeface="+mn-lt"/>
              </a:rPr>
              <a:t>Customs works with other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authorities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(e.g. civil aviation, maritime, agricultural and export control authorities) to align requirements of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AEO Programme and other security programmes to </a:t>
            </a:r>
            <a:r>
              <a:rPr lang="en-GB" sz="1300" dirty="0">
                <a:solidFill>
                  <a:schemeClr val="bg1"/>
                </a:solidFill>
                <a:latin typeface="+mn-lt"/>
              </a:rPr>
              <a:t>avoid duplication of administrative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burden. </a:t>
            </a:r>
            <a:r>
              <a:rPr lang="en-GB" sz="1300" b="0" dirty="0">
                <a:solidFill>
                  <a:srgbClr val="0F5494"/>
                </a:solidFill>
                <a:latin typeface="+mn-lt"/>
              </a:rPr>
              <a:t>an </a:t>
            </a:r>
            <a:r>
              <a:rPr lang="en-GB" sz="1400" b="0" dirty="0">
                <a:solidFill>
                  <a:srgbClr val="0F5494"/>
                </a:solidFill>
              </a:rPr>
              <a:t>AEO </a:t>
            </a:r>
            <a:r>
              <a:rPr lang="en-GB" sz="1400" b="0" dirty="0" smtClean="0">
                <a:solidFill>
                  <a:srgbClr val="0F5494"/>
                </a:solidFill>
              </a:rPr>
              <a:t>status.</a:t>
            </a:r>
            <a:endParaRPr lang="en-GB" sz="1400" b="0" dirty="0">
              <a:solidFill>
                <a:srgbClr val="0F549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0749" y="613520"/>
            <a:ext cx="6124847" cy="32162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342900" indent="-342900" algn="ctr">
              <a:buClr>
                <a:srgbClr val="0F5494"/>
              </a:buClr>
              <a:buFontTx/>
              <a:buChar char="•"/>
            </a:pPr>
            <a:endParaRPr lang="en-GB" sz="1600" u="sng" dirty="0" smtClean="0">
              <a:solidFill>
                <a:schemeClr val="bg1"/>
              </a:solidFill>
              <a:latin typeface="+mn-lt"/>
            </a:endParaRPr>
          </a:p>
          <a:p>
            <a:pPr marL="342900" indent="-342900" algn="ctr">
              <a:buClr>
                <a:srgbClr val="0F5494"/>
              </a:buClr>
              <a:buFontTx/>
              <a:buChar char="•"/>
            </a:pPr>
            <a:r>
              <a:rPr lang="en-GB" sz="1600" u="sng" dirty="0" smtClean="0">
                <a:solidFill>
                  <a:schemeClr val="bg1"/>
                </a:solidFill>
                <a:latin typeface="+mn-lt"/>
              </a:rPr>
              <a:t>AEO Mutual Recognition</a:t>
            </a:r>
            <a:r>
              <a:rPr lang="en-GB" sz="1400" u="sng" dirty="0">
                <a:solidFill>
                  <a:schemeClr val="bg1"/>
                </a:solidFill>
                <a:latin typeface="+mn-lt"/>
              </a:rPr>
              <a:t/>
            </a:r>
            <a:br>
              <a:rPr lang="en-GB" sz="1400" u="sng" dirty="0">
                <a:solidFill>
                  <a:schemeClr val="bg1"/>
                </a:solidFill>
                <a:latin typeface="+mn-lt"/>
              </a:rPr>
            </a:br>
            <a:endParaRPr lang="en-GB" sz="1400" u="sng" dirty="0">
              <a:solidFill>
                <a:schemeClr val="bg1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The EU has concluded AEO Mutual Recognition Agreements (MRA) with Switzerland, Norway, Andorra, Japan, USA and China.</a:t>
            </a:r>
          </a:p>
          <a:p>
            <a:pPr marL="342900" indent="-342900" algn="just">
              <a:buClr>
                <a:srgbClr val="0F5494"/>
              </a:buClr>
              <a:buFont typeface="Arial" panose="020B0604020202020204" pitchFamily="34" charset="0"/>
              <a:buChar char="•"/>
            </a:pPr>
            <a:endParaRPr lang="fr-BE" sz="1300" dirty="0">
              <a:solidFill>
                <a:schemeClr val="bg1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Mutual Recognition means that each party recognises the AEO programme as equivalent and compatible with its own, so each party grants to AEOs of the other party comparable benefits / facilitations </a:t>
            </a:r>
            <a:r>
              <a:rPr lang="en-GB" sz="1300" smtClean="0">
                <a:solidFill>
                  <a:schemeClr val="bg1"/>
                </a:solidFill>
                <a:latin typeface="+mn-lt"/>
              </a:rPr>
              <a:t>to those </a:t>
            </a: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that it grants to its own AEOs.</a:t>
            </a:r>
          </a:p>
          <a:p>
            <a:pPr algn="just">
              <a:buClr>
                <a:srgbClr val="0F5494"/>
              </a:buClr>
            </a:pPr>
            <a:endParaRPr lang="en-GB" sz="1300" dirty="0">
              <a:solidFill>
                <a:schemeClr val="bg1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300" dirty="0" smtClean="0">
                <a:solidFill>
                  <a:schemeClr val="bg1"/>
                </a:solidFill>
                <a:latin typeface="+mn-lt"/>
              </a:rPr>
              <a:t>MRA benefits include a reduction of controls for the participants of the other </a:t>
            </a:r>
            <a:r>
              <a:rPr lang="en-GB" sz="1300" dirty="0" err="1" smtClean="0">
                <a:solidFill>
                  <a:schemeClr val="bg1"/>
                </a:solidFill>
                <a:latin typeface="+mn-lt"/>
              </a:rPr>
              <a:t>Programme.</a:t>
            </a:r>
            <a:r>
              <a:rPr lang="en-GB" sz="1300" b="0" dirty="0" err="1" smtClean="0">
                <a:solidFill>
                  <a:srgbClr val="0F5494"/>
                </a:solidFill>
                <a:latin typeface="+mn-lt"/>
              </a:rPr>
              <a:t>l</a:t>
            </a:r>
            <a:endParaRPr lang="en-GB" sz="1400" b="0" dirty="0" smtClean="0">
              <a:solidFill>
                <a:srgbClr val="0F5494"/>
              </a:solidFill>
              <a:latin typeface="+mn-lt"/>
            </a:endParaRPr>
          </a:p>
          <a:p>
            <a:pPr algn="just">
              <a:buClr>
                <a:srgbClr val="0F5494"/>
              </a:buClr>
            </a:pPr>
            <a:r>
              <a:rPr lang="en-GB" sz="1400" b="0" dirty="0" smtClean="0">
                <a:solidFill>
                  <a:srgbClr val="0F5494"/>
                </a:solidFill>
              </a:rPr>
              <a:t>r </a:t>
            </a:r>
            <a:r>
              <a:rPr lang="en-GB" sz="1400" b="0" dirty="0">
                <a:solidFill>
                  <a:srgbClr val="0F5494"/>
                </a:solidFill>
              </a:rPr>
              <a:t>an AEO </a:t>
            </a:r>
            <a:r>
              <a:rPr lang="en-GB" sz="1400" b="0" dirty="0" smtClean="0">
                <a:solidFill>
                  <a:srgbClr val="0F5494"/>
                </a:solidFill>
              </a:rPr>
              <a:t>status.</a:t>
            </a:r>
            <a:endParaRPr lang="en-GB" sz="1400" b="0" dirty="0">
              <a:solidFill>
                <a:srgbClr val="0F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73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template_bluebanner_v02_EN black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404</Words>
  <Application>Microsoft Office PowerPoint</Application>
  <PresentationFormat>On-screen Show (4:3)</PresentationFormat>
  <Paragraphs>108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Verdana</vt:lpstr>
      <vt:lpstr>PPT_template_bluebanner_v02_EN black</vt:lpstr>
      <vt:lpstr>Customs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MOLLER Sandra (TAXUD)</dc:creator>
  <cp:lastModifiedBy>toussa</cp:lastModifiedBy>
  <cp:revision>200</cp:revision>
  <cp:lastPrinted>2016-06-03T11:49:02Z</cp:lastPrinted>
  <dcterms:created xsi:type="dcterms:W3CDTF">2016-03-18T10:41:26Z</dcterms:created>
  <dcterms:modified xsi:type="dcterms:W3CDTF">2016-10-27T13:19:00Z</dcterms:modified>
</cp:coreProperties>
</file>